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5" r:id="rId3"/>
    <p:sldId id="296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91" r:id="rId15"/>
    <p:sldId id="286" r:id="rId16"/>
    <p:sldId id="287" r:id="rId17"/>
    <p:sldId id="288" r:id="rId18"/>
    <p:sldId id="289" r:id="rId19"/>
    <p:sldId id="290" r:id="rId20"/>
    <p:sldId id="272" r:id="rId21"/>
    <p:sldId id="273" r:id="rId22"/>
    <p:sldId id="293" r:id="rId23"/>
    <p:sldId id="258" r:id="rId24"/>
    <p:sldId id="270" r:id="rId25"/>
    <p:sldId id="275" r:id="rId26"/>
    <p:sldId id="274" r:id="rId27"/>
    <p:sldId id="271" r:id="rId28"/>
    <p:sldId id="292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97" r:id="rId38"/>
    <p:sldId id="261" r:id="rId39"/>
    <p:sldId id="260" r:id="rId40"/>
    <p:sldId id="259" r:id="rId41"/>
    <p:sldId id="257" r:id="rId42"/>
    <p:sldId id="2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-102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7"/>
                <c:pt idx="0">
                  <c:v>2010-11</c:v>
                </c:pt>
                <c:pt idx="1">
                  <c:v>2011-12</c:v>
                </c:pt>
                <c:pt idx="2">
                  <c:v>20112-13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Historic average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10.5</c:v>
                </c:pt>
                <c:pt idx="1">
                  <c:v>10.7</c:v>
                </c:pt>
                <c:pt idx="2">
                  <c:v>7.1</c:v>
                </c:pt>
                <c:pt idx="3">
                  <c:v>5</c:v>
                </c:pt>
                <c:pt idx="4">
                  <c:v>9.4</c:v>
                </c:pt>
                <c:pt idx="5">
                  <c:v>1.1000000000000001</c:v>
                </c:pt>
                <c:pt idx="6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102400"/>
        <c:axId val="24103936"/>
      </c:barChart>
      <c:catAx>
        <c:axId val="2410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03936"/>
        <c:crosses val="autoZero"/>
        <c:auto val="1"/>
        <c:lblAlgn val="ctr"/>
        <c:lblOffset val="100"/>
        <c:noMultiLvlLbl val="0"/>
      </c:catAx>
      <c:valAx>
        <c:axId val="2410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0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tree deaths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03-4BD9-887B-962484F308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03-4BD9-887B-962484F308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03-4BD9-887B-962484F308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03-4BD9-887B-962484F308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B03-4BD9-887B-962484F3080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B03-4BD9-887B-962484F308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B03-4BD9-887B-962484F30804}"/>
              </c:ext>
            </c:extLst>
          </c:dPt>
          <c:cat>
            <c:strRef>
              <c:f>Sheet1!$A$2:$A$8</c:f>
              <c:strCache>
                <c:ptCount val="6"/>
                <c:pt idx="0">
                  <c:v>Pine</c:v>
                </c:pt>
                <c:pt idx="1">
                  <c:v>Birch</c:v>
                </c:pt>
                <c:pt idx="2">
                  <c:v>redwood</c:v>
                </c:pt>
                <c:pt idx="3">
                  <c:v>Sycamore</c:v>
                </c:pt>
                <c:pt idx="4">
                  <c:v>citrus</c:v>
                </c:pt>
                <c:pt idx="5">
                  <c:v>alder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</c:v>
                </c:pt>
                <c:pt idx="1">
                  <c:v>11</c:v>
                </c:pt>
                <c:pt idx="2">
                  <c:v>8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B03-4BD9-887B-962484F30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2.3201315700034964E-2"/>
          <c:y val="0.25325246277959085"/>
          <c:w val="0.31934821785313439"/>
          <c:h val="0.69322924000602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Thriving Trees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1F-4CBA-B14E-EE1F8ADC87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1F-4CBA-B14E-EE1F8ADC87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1F-4CBA-B14E-EE1F8ADC87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1F-4CBA-B14E-EE1F8ADC87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61F-4CBA-B14E-EE1F8ADC87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61F-4CBA-B14E-EE1F8ADC876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61F-4CBA-B14E-EE1F8ADC876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61F-4CBA-B14E-EE1F8ADC8764}"/>
              </c:ext>
            </c:extLst>
          </c:dPt>
          <c:cat>
            <c:strRef>
              <c:f>Sheet1!$A$2:$A$9</c:f>
              <c:strCache>
                <c:ptCount val="7"/>
                <c:pt idx="0">
                  <c:v>Oak</c:v>
                </c:pt>
                <c:pt idx="1">
                  <c:v>Peruvian Pepper</c:v>
                </c:pt>
                <c:pt idx="2">
                  <c:v>Eucalyptus</c:v>
                </c:pt>
                <c:pt idx="3">
                  <c:v>Palo Verde</c:v>
                </c:pt>
                <c:pt idx="4">
                  <c:v>Olive</c:v>
                </c:pt>
                <c:pt idx="5">
                  <c:v>Acacia</c:v>
                </c:pt>
                <c:pt idx="6">
                  <c:v>Brazillian pepper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</c:v>
                </c:pt>
                <c:pt idx="1">
                  <c:v>12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61F-4CBA-B14E-EE1F8ADC8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>
        <c:manualLayout>
          <c:xMode val="edge"/>
          <c:yMode val="edge"/>
          <c:x val="7.2879286783366923E-3"/>
          <c:y val="0.31352449155534579"/>
          <c:w val="0.2999974889133491"/>
          <c:h val="0.592254059644353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Frequency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Qi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Ac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Cit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species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837632"/>
        <c:axId val="98839168"/>
      </c:barChart>
      <c:catAx>
        <c:axId val="9883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39168"/>
        <c:crosses val="autoZero"/>
        <c:auto val="1"/>
        <c:lblAlgn val="ctr"/>
        <c:lblOffset val="100"/>
        <c:noMultiLvlLbl val="0"/>
      </c:catAx>
      <c:valAx>
        <c:axId val="9883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F1E69-2262-4FEA-B0BE-F6DE519850F8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6CA64-BC2D-427C-8B3C-0CEF531C8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0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</a:t>
            </a:r>
            <a:r>
              <a:rPr lang="en-US" baseline="0" dirty="0" smtClean="0"/>
              <a:t>r long-term goal is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build and maintain</a:t>
            </a:r>
            <a:r>
              <a:rPr lang="en-US" baseline="0" dirty="0" smtClean="0"/>
              <a:t> a stable, healthy, and functional urban forest.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4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none" baseline="0" dirty="0" smtClean="0">
                <a:solidFill>
                  <a:schemeClr val="tx1"/>
                </a:solidFill>
              </a:rPr>
              <a:t>Another way of thinking about it is that we’re </a:t>
            </a:r>
            <a:r>
              <a:rPr lang="en-US" b="1" u="none" baseline="0" dirty="0" smtClean="0">
                <a:solidFill>
                  <a:schemeClr val="tx1"/>
                </a:solidFill>
              </a:rPr>
              <a:t>managing for risk</a:t>
            </a:r>
            <a:r>
              <a:rPr lang="en-US" u="none" baseline="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u="none" baseline="0" dirty="0" smtClean="0">
                <a:solidFill>
                  <a:schemeClr val="tx1"/>
                </a:solidFill>
              </a:rPr>
              <a:t>And our goal is to </a:t>
            </a:r>
            <a:r>
              <a:rPr lang="en-US" b="1" u="none" baseline="0" dirty="0" smtClean="0">
                <a:solidFill>
                  <a:schemeClr val="tx1"/>
                </a:solidFill>
              </a:rPr>
              <a:t>minimize the risk of tree loss</a:t>
            </a:r>
            <a:r>
              <a:rPr lang="en-US" u="none" baseline="0" dirty="0" smtClean="0">
                <a:solidFill>
                  <a:schemeClr val="tx1"/>
                </a:solidFill>
              </a:rPr>
              <a:t>.  = CLICK=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address this, we seek strategies that help: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minimize the risk of catastrophic losses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maintain a continuous canopy cover.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such strategy is to increase diversity,</a:t>
            </a:r>
          </a:p>
          <a:p>
            <a:r>
              <a:rPr lang="en-US" baseline="0" dirty="0" smtClean="0"/>
              <a:t>whether it is in age, size, and/or species. =CLICK=</a:t>
            </a:r>
          </a:p>
          <a:p>
            <a:endParaRPr lang="en-US" baseline="0" dirty="0" smtClean="0"/>
          </a:p>
          <a:p>
            <a:r>
              <a:rPr lang="en-US" i="1" baseline="0" dirty="0" smtClean="0"/>
              <a:t>(E.g., the 10-20-30 </a:t>
            </a:r>
            <a:r>
              <a:rPr lang="en-US" b="1" i="1" baseline="0" dirty="0" smtClean="0"/>
              <a:t>rule for tree diversity </a:t>
            </a:r>
            <a:r>
              <a:rPr lang="en-US" b="0" i="1" baseline="0" dirty="0" smtClean="0"/>
              <a:t>(</a:t>
            </a:r>
            <a:r>
              <a:rPr lang="en-US" b="0" i="1" baseline="0" dirty="0" err="1" smtClean="0"/>
              <a:t>spp</a:t>
            </a:r>
            <a:r>
              <a:rPr lang="en-US" b="0" i="1" baseline="0" dirty="0" smtClean="0"/>
              <a:t>, genus, fam)</a:t>
            </a:r>
            <a:r>
              <a:rPr lang="en-US" b="1" i="1" baseline="0" dirty="0" smtClean="0"/>
              <a:t> </a:t>
            </a:r>
            <a:r>
              <a:rPr lang="en-US" i="1" baseline="0" dirty="0" smtClean="0"/>
              <a:t>aims to reduce the risk of catastrophic loss due to pests)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it is </a:t>
            </a:r>
            <a:r>
              <a:rPr lang="en-US" b="1" baseline="0" dirty="0" smtClean="0"/>
              <a:t>more complicated </a:t>
            </a:r>
            <a:r>
              <a:rPr lang="en-US" baseline="0" dirty="0" smtClean="0"/>
              <a:t>than simply planting a </a:t>
            </a:r>
            <a:r>
              <a:rPr lang="en-US" b="1" baseline="0" dirty="0" smtClean="0"/>
              <a:t>diverse mix </a:t>
            </a:r>
            <a:r>
              <a:rPr lang="en-US" baseline="0" dirty="0" smtClean="0"/>
              <a:t>of tree species.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need to know </a:t>
            </a:r>
            <a:r>
              <a:rPr lang="en-US" b="1" baseline="0" dirty="0" smtClean="0"/>
              <a:t>which species work </a:t>
            </a:r>
            <a:r>
              <a:rPr lang="en-US" baseline="0" dirty="0" smtClean="0"/>
              <a:t>and which ones won’t.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that’s because what did well in the past </a:t>
            </a:r>
            <a:r>
              <a:rPr lang="en-US" b="1" baseline="0" dirty="0" smtClean="0"/>
              <a:t>might not do well </a:t>
            </a:r>
            <a:r>
              <a:rPr lang="en-US" baseline="0" dirty="0" smtClean="0"/>
              <a:t>in the future.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EC58-ABAE-43E5-BAEC-D1FB674682C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5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two points of leverage: </a:t>
            </a:r>
          </a:p>
          <a:p>
            <a:endParaRPr lang="en-US" dirty="0" smtClean="0"/>
          </a:p>
          <a:p>
            <a:r>
              <a:rPr lang="en-US" dirty="0" smtClean="0"/>
              <a:t>For the trees already in the ground: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maintain</a:t>
            </a:r>
            <a:r>
              <a:rPr lang="en-US" baseline="0" dirty="0" smtClean="0"/>
              <a:t> a healthy population that has the best chance of resisting pests/diseases or mechanical damage.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maintain canopy cover: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can make informed decisions on species selection – species that will be able to adapt to foreseeable changes in climate. </a:t>
            </a:r>
          </a:p>
          <a:p>
            <a:endParaRPr lang="en-US" dirty="0" smtClean="0"/>
          </a:p>
          <a:p>
            <a:r>
              <a:rPr lang="en-US" dirty="0" smtClean="0"/>
              <a:t>Two</a:t>
            </a:r>
            <a:r>
              <a:rPr lang="en-US" baseline="0" dirty="0" smtClean="0"/>
              <a:t> studies in particular paved the way for our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20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2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b="1" dirty="0" smtClean="0"/>
              <a:t>took</a:t>
            </a:r>
            <a:r>
              <a:rPr lang="en-US" dirty="0" smtClean="0"/>
              <a:t> </a:t>
            </a:r>
            <a:r>
              <a:rPr lang="en-US" baseline="0" dirty="0" smtClean="0"/>
              <a:t>the species that were suggested and </a:t>
            </a:r>
            <a:r>
              <a:rPr lang="en-US" b="1" baseline="0" dirty="0" smtClean="0"/>
              <a:t>scored them </a:t>
            </a:r>
            <a:r>
              <a:rPr lang="en-US" baseline="0" dirty="0" smtClean="0"/>
              <a:t>based on this Tree Vulnerability Matrix.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matrix  includes Drs. </a:t>
            </a:r>
            <a:r>
              <a:rPr lang="en-US" baseline="0" dirty="0" err="1" smtClean="0"/>
              <a:t>Lacan</a:t>
            </a:r>
            <a:r>
              <a:rPr lang="en-US" baseline="0" dirty="0" smtClean="0"/>
              <a:t> and McBride’s </a:t>
            </a:r>
            <a:r>
              <a:rPr lang="en-US" u="none" baseline="0" dirty="0" smtClean="0"/>
              <a:t>Pest Vulnerability Matrix </a:t>
            </a:r>
            <a:r>
              <a:rPr lang="en-US" baseline="0" dirty="0" smtClean="0"/>
              <a:t>but also considers: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adaptation of species to local </a:t>
            </a:r>
            <a:r>
              <a:rPr lang="en-US" b="1" baseline="0" dirty="0" smtClean="0"/>
              <a:t>environmental conditions</a:t>
            </a:r>
            <a:r>
              <a:rPr lang="en-US" baseline="0" dirty="0" smtClean="0"/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as well as </a:t>
            </a:r>
            <a:r>
              <a:rPr lang="en-US" b="1" baseline="0" dirty="0" smtClean="0"/>
              <a:t>tolerance to stress </a:t>
            </a:r>
            <a:r>
              <a:rPr lang="en-US" baseline="0" dirty="0" smtClean="0"/>
              <a:t>associated w/ climate change.      = CLICK =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Specifically, we looked at Site-Habitat Specificity, Physiology, and Biological Interactions.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</a:t>
            </a:r>
            <a:r>
              <a:rPr lang="en-US" dirty="0" smtClean="0"/>
              <a:t>hat</a:t>
            </a:r>
            <a:r>
              <a:rPr lang="en-US" baseline="0" dirty="0" smtClean="0"/>
              <a:t> gets a positive score? </a:t>
            </a:r>
          </a:p>
          <a:p>
            <a:r>
              <a:rPr lang="en-US" baseline="0" dirty="0" smtClean="0"/>
              <a:t>We are looking for adaptability to the range of exposure trees may experience.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Species rank high if they can tolerate: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range from wet to dry soil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all soil texture types and pH range;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are tolerant to both sun and shade.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Ghost gum is a good example of a species that scored well in the habitat category.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2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49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7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6F4F3-25A8-4D20-ADFF-9D31683339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2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9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5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6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8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6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20E46-4D11-4ED3-AF72-395911F0A13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C93FF-E81D-4E96-9E6A-F6F8DD9A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2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://cal-adapt.org/tool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Recommended  </a:t>
            </a:r>
            <a:r>
              <a:rPr lang="en-US" dirty="0"/>
              <a:t>T</a:t>
            </a:r>
            <a:r>
              <a:rPr lang="en-US" dirty="0" smtClean="0"/>
              <a:t>rees Species </a:t>
            </a:r>
            <a:r>
              <a:rPr lang="en-US" dirty="0"/>
              <a:t>P</a:t>
            </a:r>
            <a:r>
              <a:rPr lang="en-US" dirty="0" smtClean="0"/>
              <a:t>alettes for the New </a:t>
            </a:r>
            <a:r>
              <a:rPr lang="en-US" dirty="0"/>
              <a:t>C</a:t>
            </a:r>
            <a:r>
              <a:rPr lang="en-US" dirty="0" smtClean="0"/>
              <a:t>limate </a:t>
            </a:r>
            <a:r>
              <a:rPr lang="en-US" dirty="0"/>
              <a:t>P</a:t>
            </a:r>
            <a:r>
              <a:rPr lang="en-US" dirty="0" smtClean="0"/>
              <a:t>aradigm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576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Jim Downer</a:t>
            </a:r>
          </a:p>
          <a:p>
            <a:r>
              <a:rPr lang="en-US" dirty="0" smtClean="0"/>
              <a:t>University of California Cooperative Extension</a:t>
            </a:r>
          </a:p>
          <a:p>
            <a:r>
              <a:rPr lang="en-US" dirty="0" smtClean="0"/>
              <a:t>Ventura County</a:t>
            </a:r>
          </a:p>
          <a:p>
            <a:r>
              <a:rPr lang="en-US" dirty="0" smtClean="0"/>
              <a:t>ajdowner@ucanr.edu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673350" y="1219200"/>
          <a:ext cx="720725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Worksheet" r:id="rId4" imgW="6962855" imgH="4933846" progId="Excel.Sheet.12">
                  <p:embed/>
                </p:oleObj>
              </mc:Choice>
              <mc:Fallback>
                <p:oleObj name="Worksheet" r:id="rId4" imgW="6962855" imgH="4933846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350" y="1219200"/>
                        <a:ext cx="720725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78289" y="22650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Species profiles </a:t>
            </a:r>
            <a:r>
              <a:rPr lang="en-US" sz="2400" b="1" dirty="0"/>
              <a:t>were created using an expanded Tree Vulnerability matrix* to reveal biotic or abiotic problems</a:t>
            </a:r>
            <a:r>
              <a:rPr lang="en-US" sz="2400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65039" y="1685714"/>
            <a:ext cx="613250" cy="3237422"/>
            <a:chOff x="441039" y="1627909"/>
            <a:chExt cx="613250" cy="2925039"/>
          </a:xfrm>
        </p:grpSpPr>
        <p:sp>
          <p:nvSpPr>
            <p:cNvPr id="5" name="Right Arrow 4"/>
            <p:cNvSpPr/>
            <p:nvPr/>
          </p:nvSpPr>
          <p:spPr>
            <a:xfrm>
              <a:off x="441039" y="1627909"/>
              <a:ext cx="604335" cy="190500"/>
            </a:xfrm>
            <a:prstGeom prst="rightArrow">
              <a:avLst/>
            </a:prstGeom>
            <a:solidFill>
              <a:srgbClr val="9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41039" y="2734085"/>
              <a:ext cx="604335" cy="190500"/>
            </a:xfrm>
            <a:prstGeom prst="rightArrow">
              <a:avLst/>
            </a:prstGeom>
            <a:solidFill>
              <a:srgbClr val="9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449954" y="4362448"/>
              <a:ext cx="604335" cy="190500"/>
            </a:xfrm>
            <a:prstGeom prst="rightArrow">
              <a:avLst/>
            </a:prstGeom>
            <a:solidFill>
              <a:srgbClr val="9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92437" y="6486298"/>
            <a:ext cx="452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sz="1400" dirty="0"/>
              <a:t>based on Pest Vulnerability Matrix, </a:t>
            </a:r>
            <a:r>
              <a:rPr lang="en-US" sz="1400" dirty="0" err="1"/>
              <a:t>La</a:t>
            </a:r>
            <a:r>
              <a:rPr lang="en-US" sz="1400" dirty="0" err="1">
                <a:latin typeface="Calibri"/>
              </a:rPr>
              <a:t>ć</a:t>
            </a:r>
            <a:r>
              <a:rPr lang="en-US" sz="1400" dirty="0" err="1"/>
              <a:t>an</a:t>
            </a:r>
            <a:r>
              <a:rPr lang="en-US" sz="1400" dirty="0"/>
              <a:t> &amp; McBride 2008</a:t>
            </a:r>
          </a:p>
        </p:txBody>
      </p:sp>
    </p:spTree>
    <p:extLst>
      <p:ext uri="{BB962C8B-B14F-4D97-AF65-F5344CB8AC3E}">
        <p14:creationId xmlns:p14="http://schemas.microsoft.com/office/powerpoint/2010/main" val="21813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981200" y="685801"/>
          <a:ext cx="4114800" cy="5486401"/>
        </p:xfrm>
        <a:graphic>
          <a:graphicData uri="http://schemas.openxmlformats.org/drawingml/2006/table">
            <a:tbl>
              <a:tblPr/>
              <a:tblGrid>
                <a:gridCol w="1152144"/>
                <a:gridCol w="2962656"/>
              </a:tblGrid>
              <a:tr h="398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Factor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Positive Vulnerability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65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33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 Moisture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(+) Species adapted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 to dry soil.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0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 Texture and pH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Species tolerates all soil texture types and pH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ranges:</a:t>
                      </a:r>
                    </a:p>
                    <a:p>
                      <a:pPr algn="ctr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 Texture: Clay, Loam, Sand and Soil pH: Acidic, Neutral, Alkaline</a:t>
                      </a:r>
                      <a:b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5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Sunlight Exposure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Species is tolerant to sun, shade, and filtered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exposure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79764"/>
            <a:ext cx="3315676" cy="49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6629400" y="5962012"/>
            <a:ext cx="330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Ghost gum (</a:t>
            </a:r>
            <a:r>
              <a:rPr lang="en-US" i="1" dirty="0"/>
              <a:t>Eucalyptus </a:t>
            </a:r>
            <a:r>
              <a:rPr lang="en-US" i="1" dirty="0" err="1"/>
              <a:t>papuana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52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1" y="533401"/>
            <a:ext cx="6827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60000"/>
                </a:solidFill>
              </a:rPr>
              <a:t>12 tree species were selected For Coastal Southern California</a:t>
            </a:r>
          </a:p>
        </p:txBody>
      </p:sp>
      <p:sp>
        <p:nvSpPr>
          <p:cNvPr id="4" name="Right Arrow 3"/>
          <p:cNvSpPr/>
          <p:nvPr/>
        </p:nvSpPr>
        <p:spPr>
          <a:xfrm rot="10267515">
            <a:off x="8099090" y="2136872"/>
            <a:ext cx="604335" cy="190500"/>
          </a:xfrm>
          <a:prstGeom prst="rightArrow">
            <a:avLst/>
          </a:prstGeom>
          <a:solidFill>
            <a:srgbClr val="9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8758" y="857420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60000"/>
                </a:solidFill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124200" y="1447801"/>
          <a:ext cx="6457902" cy="4551045"/>
        </p:xfrm>
        <a:graphic>
          <a:graphicData uri="http://schemas.openxmlformats.org/drawingml/2006/table">
            <a:tbl>
              <a:tblPr/>
              <a:tblGrid>
                <a:gridCol w="3491851"/>
                <a:gridCol w="2966051"/>
              </a:tblGrid>
              <a:tr h="21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Common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Australia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Acacia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aneura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Corymbia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papuana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Ghost Gum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Southwest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 -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rought tolerant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Acacia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willardiana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Palo Blanco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Hesperocyparis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forbesii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Tecate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Cypress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Prunus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ilicifolia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ssp.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Lyonii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Quercus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tomentella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Catalina Cherry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Island oak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Oklahoma-Texas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-W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estern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 - 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deciduous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Celtis reticulata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Netleaf Hackberry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Prosopis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galndulosa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‘Maverick’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Maverick Mesquite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Quercus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fusiformis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Escarpment Live Oak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Asia/South America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Dalbergia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sissoo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Rosewood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Cedrela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fissilis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Brazilian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Cedarwood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Pistacia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‘Red Push’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 Push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Pistache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7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1" y="533401"/>
            <a:ext cx="6827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60000"/>
                </a:solidFill>
              </a:rPr>
              <a:t>12 tree species were selected For Inland Southern California</a:t>
            </a:r>
          </a:p>
        </p:txBody>
      </p:sp>
      <p:sp>
        <p:nvSpPr>
          <p:cNvPr id="4" name="Right Arrow 3"/>
          <p:cNvSpPr/>
          <p:nvPr/>
        </p:nvSpPr>
        <p:spPr>
          <a:xfrm rot="10267515">
            <a:off x="8099090" y="2136872"/>
            <a:ext cx="604335" cy="190500"/>
          </a:xfrm>
          <a:prstGeom prst="rightArrow">
            <a:avLst/>
          </a:prstGeom>
          <a:solidFill>
            <a:srgbClr val="9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8758" y="857420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60000"/>
                </a:solidFill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124200" y="1447801"/>
          <a:ext cx="6457902" cy="4551045"/>
        </p:xfrm>
        <a:graphic>
          <a:graphicData uri="http://schemas.openxmlformats.org/drawingml/2006/table">
            <a:tbl>
              <a:tblPr/>
              <a:tblGrid>
                <a:gridCol w="3491851"/>
                <a:gridCol w="2966051"/>
              </a:tblGrid>
              <a:tr h="21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Common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Australia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Acacia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aneura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Mulga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Corymbia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papuana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Ghost Gum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Southwest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 -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rought tolerant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Acacia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willardiana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Palo Blanco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Hesperocyparis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forbesii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Tecate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Cypress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Chilopsis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linearis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‘Bubba’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Quercus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tomentella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Desert Willow*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Island oak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Oklahoma-Texas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-W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estern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 - 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deciduous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Celtis reticulata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Netleaf Hackberry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Prosopis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galndulosa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‘Maverick’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Maverick Mesquite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Quercus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fusiformis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Escarpment Live Oak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Asia/South America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Dalbergia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sissoo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Rosewood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2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Pistacia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‘Red Push’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 Push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Pistache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9F9"/>
                    </a:solidFill>
                  </a:tcPr>
                </a:tc>
              </a:tr>
              <a:tr h="256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Parkinsonia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x ‘Desert Museum’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Desert Museum Palo Verde*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46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0" y="117694"/>
            <a:ext cx="7696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Acacia pendula			</a:t>
            </a:r>
            <a:r>
              <a:rPr lang="en-US" dirty="0" err="1"/>
              <a:t>Handroanthus</a:t>
            </a:r>
            <a:r>
              <a:rPr lang="en-US" dirty="0"/>
              <a:t> </a:t>
            </a:r>
            <a:r>
              <a:rPr lang="en-US" dirty="0" err="1"/>
              <a:t>heptaphyllus</a:t>
            </a:r>
            <a:r>
              <a:rPr lang="en-US" dirty="0"/>
              <a:t> </a:t>
            </a:r>
          </a:p>
          <a:p>
            <a:r>
              <a:rPr lang="en-US" dirty="0"/>
              <a:t>Acacia </a:t>
            </a:r>
            <a:r>
              <a:rPr lang="en-US" dirty="0" err="1"/>
              <a:t>xanthophloea</a:t>
            </a:r>
            <a:r>
              <a:rPr lang="en-US" dirty="0"/>
              <a:t>		</a:t>
            </a:r>
            <a:r>
              <a:rPr lang="en-US" dirty="0" err="1"/>
              <a:t>Harpephyllum</a:t>
            </a:r>
            <a:r>
              <a:rPr lang="en-US" dirty="0"/>
              <a:t> </a:t>
            </a:r>
            <a:r>
              <a:rPr lang="en-US" dirty="0" err="1"/>
              <a:t>caffrum</a:t>
            </a:r>
            <a:endParaRPr lang="en-US" dirty="0"/>
          </a:p>
          <a:p>
            <a:r>
              <a:rPr lang="en-US" dirty="0" err="1"/>
              <a:t>Afrocarpus</a:t>
            </a:r>
            <a:r>
              <a:rPr lang="en-US" dirty="0"/>
              <a:t> </a:t>
            </a:r>
            <a:r>
              <a:rPr lang="en-US" dirty="0" err="1"/>
              <a:t>falcatus</a:t>
            </a:r>
            <a:r>
              <a:rPr lang="en-US" dirty="0"/>
              <a:t>			</a:t>
            </a:r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chinensis</a:t>
            </a:r>
            <a:r>
              <a:rPr lang="en-US" dirty="0"/>
              <a:t> '</a:t>
            </a:r>
            <a:r>
              <a:rPr lang="en-US" dirty="0" err="1"/>
              <a:t>Torulosa</a:t>
            </a:r>
            <a:r>
              <a:rPr lang="en-US" dirty="0"/>
              <a:t>'</a:t>
            </a:r>
          </a:p>
          <a:p>
            <a:r>
              <a:rPr lang="en-US" dirty="0" err="1"/>
              <a:t>Alectryon</a:t>
            </a:r>
            <a:r>
              <a:rPr lang="en-US" dirty="0"/>
              <a:t> </a:t>
            </a:r>
            <a:r>
              <a:rPr lang="en-US" dirty="0" err="1"/>
              <a:t>excelsus</a:t>
            </a:r>
            <a:r>
              <a:rPr lang="en-US" dirty="0"/>
              <a:t>			Melaleuca decora</a:t>
            </a:r>
          </a:p>
          <a:p>
            <a:r>
              <a:rPr lang="en-US" dirty="0"/>
              <a:t>Angophora </a:t>
            </a:r>
            <a:r>
              <a:rPr lang="en-US" dirty="0" err="1"/>
              <a:t>costata</a:t>
            </a:r>
            <a:r>
              <a:rPr lang="en-US" dirty="0"/>
              <a:t>			Melaleuca </a:t>
            </a:r>
            <a:r>
              <a:rPr lang="en-US" dirty="0" err="1"/>
              <a:t>styphelioides</a:t>
            </a:r>
            <a:endParaRPr lang="en-US" dirty="0"/>
          </a:p>
          <a:p>
            <a:r>
              <a:rPr lang="en-US" dirty="0"/>
              <a:t>Angophora </a:t>
            </a:r>
            <a:r>
              <a:rPr lang="en-US" dirty="0" err="1"/>
              <a:t>costata</a:t>
            </a:r>
            <a:r>
              <a:rPr lang="en-US" dirty="0"/>
              <a:t>			</a:t>
            </a:r>
            <a:r>
              <a:rPr lang="en-US" dirty="0" err="1"/>
              <a:t>Parkinsonia</a:t>
            </a:r>
            <a:r>
              <a:rPr lang="en-US" dirty="0"/>
              <a:t> </a:t>
            </a:r>
            <a:r>
              <a:rPr lang="en-US" dirty="0" err="1"/>
              <a:t>florida</a:t>
            </a:r>
            <a:endParaRPr lang="en-US" dirty="0"/>
          </a:p>
          <a:p>
            <a:r>
              <a:rPr lang="en-US" dirty="0"/>
              <a:t>Banksia </a:t>
            </a:r>
            <a:r>
              <a:rPr lang="en-US" dirty="0" err="1"/>
              <a:t>integrifolia</a:t>
            </a:r>
            <a:r>
              <a:rPr lang="en-US" dirty="0"/>
              <a:t>			</a:t>
            </a:r>
            <a:r>
              <a:rPr lang="en-US" dirty="0" err="1"/>
              <a:t>Peltophorum</a:t>
            </a:r>
            <a:r>
              <a:rPr lang="en-US" dirty="0"/>
              <a:t> </a:t>
            </a:r>
            <a:r>
              <a:rPr lang="en-US" dirty="0" err="1"/>
              <a:t>dubium</a:t>
            </a:r>
            <a:endParaRPr lang="en-US" dirty="0"/>
          </a:p>
          <a:p>
            <a:r>
              <a:rPr lang="en-US" dirty="0" err="1"/>
              <a:t>Caesalpinia</a:t>
            </a:r>
            <a:r>
              <a:rPr lang="en-US" dirty="0"/>
              <a:t> </a:t>
            </a:r>
            <a:r>
              <a:rPr lang="en-US" dirty="0" err="1"/>
              <a:t>ferrea</a:t>
            </a:r>
            <a:r>
              <a:rPr lang="en-US" dirty="0"/>
              <a:t>			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roxburghii</a:t>
            </a:r>
            <a:endParaRPr lang="en-US" dirty="0"/>
          </a:p>
          <a:p>
            <a:r>
              <a:rPr lang="en-US" dirty="0"/>
              <a:t>Callistemon </a:t>
            </a:r>
            <a:r>
              <a:rPr lang="en-US" dirty="0" err="1"/>
              <a:t>salignus</a:t>
            </a:r>
            <a:r>
              <a:rPr lang="en-US" dirty="0"/>
              <a:t>		</a:t>
            </a:r>
            <a:r>
              <a:rPr lang="en-US" dirty="0" err="1"/>
              <a:t>Pistacia</a:t>
            </a:r>
            <a:r>
              <a:rPr lang="en-US" dirty="0"/>
              <a:t> 'Red Push'</a:t>
            </a:r>
          </a:p>
          <a:p>
            <a:r>
              <a:rPr lang="en-US" dirty="0"/>
              <a:t>Cordia </a:t>
            </a:r>
            <a:r>
              <a:rPr lang="en-US" dirty="0" err="1"/>
              <a:t>boissieri</a:t>
            </a:r>
            <a:r>
              <a:rPr lang="en-US" dirty="0"/>
              <a:t>			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glandulosa</a:t>
            </a:r>
            <a:r>
              <a:rPr lang="en-US" dirty="0"/>
              <a:t> </a:t>
            </a:r>
          </a:p>
          <a:p>
            <a:r>
              <a:rPr lang="en-US" dirty="0" err="1"/>
              <a:t>Corymbia</a:t>
            </a:r>
            <a:r>
              <a:rPr lang="en-US" dirty="0"/>
              <a:t> </a:t>
            </a:r>
            <a:r>
              <a:rPr lang="en-US" dirty="0" err="1"/>
              <a:t>papuana</a:t>
            </a:r>
            <a:r>
              <a:rPr lang="en-US" dirty="0"/>
              <a:t>			</a:t>
            </a:r>
            <a:r>
              <a:rPr lang="en-US" dirty="0" err="1"/>
              <a:t>Prunus</a:t>
            </a:r>
            <a:r>
              <a:rPr lang="en-US" dirty="0"/>
              <a:t> </a:t>
            </a:r>
            <a:r>
              <a:rPr lang="en-US" dirty="0" err="1"/>
              <a:t>lyonothamnus</a:t>
            </a:r>
            <a:r>
              <a:rPr lang="en-US" dirty="0"/>
              <a:t> ssp. </a:t>
            </a:r>
            <a:r>
              <a:rPr lang="en-US" dirty="0" err="1"/>
              <a:t>asplenifolius</a:t>
            </a:r>
            <a:endParaRPr lang="en-US" dirty="0"/>
          </a:p>
          <a:p>
            <a:r>
              <a:rPr lang="en-US" dirty="0" err="1"/>
              <a:t>Corymbia</a:t>
            </a:r>
            <a:r>
              <a:rPr lang="en-US" dirty="0"/>
              <a:t> </a:t>
            </a:r>
            <a:r>
              <a:rPr lang="en-US" dirty="0" err="1"/>
              <a:t>torelliana</a:t>
            </a:r>
            <a:r>
              <a:rPr lang="en-US" dirty="0"/>
              <a:t>			</a:t>
            </a:r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viginiana</a:t>
            </a:r>
            <a:r>
              <a:rPr lang="en-US" dirty="0"/>
              <a:t> var. fusiformis</a:t>
            </a:r>
          </a:p>
          <a:p>
            <a:r>
              <a:rPr lang="en-US" dirty="0" err="1"/>
              <a:t>Cupressus</a:t>
            </a:r>
            <a:r>
              <a:rPr lang="en-US" dirty="0"/>
              <a:t> </a:t>
            </a:r>
            <a:r>
              <a:rPr lang="en-US" dirty="0" err="1"/>
              <a:t>funebris</a:t>
            </a:r>
            <a:r>
              <a:rPr lang="en-US" dirty="0"/>
              <a:t>			</a:t>
            </a:r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polymorpha</a:t>
            </a:r>
            <a:endParaRPr lang="en-US" dirty="0"/>
          </a:p>
          <a:p>
            <a:r>
              <a:rPr lang="en-US" dirty="0" err="1"/>
              <a:t>Dalbergia</a:t>
            </a:r>
            <a:r>
              <a:rPr lang="en-US" dirty="0"/>
              <a:t> </a:t>
            </a:r>
            <a:r>
              <a:rPr lang="en-US" dirty="0" err="1"/>
              <a:t>sissoo</a:t>
            </a:r>
            <a:r>
              <a:rPr lang="en-US" dirty="0"/>
              <a:t>			</a:t>
            </a:r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rhysophylla</a:t>
            </a:r>
            <a:endParaRPr lang="en-US" dirty="0"/>
          </a:p>
          <a:p>
            <a:r>
              <a:rPr lang="en-US" dirty="0" err="1"/>
              <a:t>Ebenopsis</a:t>
            </a:r>
            <a:r>
              <a:rPr lang="en-US" dirty="0"/>
              <a:t> </a:t>
            </a:r>
            <a:r>
              <a:rPr lang="en-US" dirty="0" err="1"/>
              <a:t>ebano</a:t>
            </a:r>
            <a:r>
              <a:rPr lang="en-US" dirty="0"/>
              <a:t>			</a:t>
            </a:r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sartori</a:t>
            </a:r>
            <a:endParaRPr lang="en-US" dirty="0"/>
          </a:p>
          <a:p>
            <a:r>
              <a:rPr lang="en-US" dirty="0" err="1"/>
              <a:t>Elaeocarpus</a:t>
            </a:r>
            <a:r>
              <a:rPr lang="en-US" dirty="0"/>
              <a:t> </a:t>
            </a:r>
            <a:r>
              <a:rPr lang="en-US" dirty="0" err="1"/>
              <a:t>sylvestris</a:t>
            </a:r>
            <a:r>
              <a:rPr lang="en-US" dirty="0"/>
              <a:t>		</a:t>
            </a:r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tomentella</a:t>
            </a:r>
            <a:endParaRPr lang="en-US" dirty="0"/>
          </a:p>
          <a:p>
            <a:r>
              <a:rPr lang="en-US" dirty="0" err="1"/>
              <a:t>Eriobotrya</a:t>
            </a:r>
            <a:r>
              <a:rPr lang="en-US" dirty="0"/>
              <a:t> 'Coppertone'		</a:t>
            </a:r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hypoleucoides</a:t>
            </a:r>
            <a:endParaRPr lang="en-US" dirty="0"/>
          </a:p>
          <a:p>
            <a:r>
              <a:rPr lang="en-US" dirty="0"/>
              <a:t>Eucalyptus </a:t>
            </a:r>
            <a:r>
              <a:rPr lang="en-US" dirty="0" err="1"/>
              <a:t>leucoxylon</a:t>
            </a:r>
            <a:r>
              <a:rPr lang="en-US" dirty="0"/>
              <a:t>		</a:t>
            </a:r>
            <a:r>
              <a:rPr lang="en-US" dirty="0" err="1"/>
              <a:t>Sapindus</a:t>
            </a:r>
            <a:r>
              <a:rPr lang="en-US" dirty="0"/>
              <a:t> </a:t>
            </a:r>
            <a:r>
              <a:rPr lang="en-US" dirty="0" err="1"/>
              <a:t>saponaria</a:t>
            </a:r>
            <a:endParaRPr lang="en-US" dirty="0"/>
          </a:p>
          <a:p>
            <a:r>
              <a:rPr lang="en-US" dirty="0"/>
              <a:t>Eucalyptus </a:t>
            </a:r>
            <a:r>
              <a:rPr lang="en-US" dirty="0" err="1"/>
              <a:t>melliodora</a:t>
            </a:r>
            <a:r>
              <a:rPr lang="en-US" dirty="0"/>
              <a:t>		</a:t>
            </a:r>
            <a:r>
              <a:rPr lang="en-US" dirty="0" err="1"/>
              <a:t>Sophora</a:t>
            </a:r>
            <a:r>
              <a:rPr lang="en-US" dirty="0"/>
              <a:t> </a:t>
            </a:r>
            <a:r>
              <a:rPr lang="en-US" dirty="0" err="1"/>
              <a:t>secundiflora</a:t>
            </a:r>
            <a:endParaRPr lang="en-US" dirty="0"/>
          </a:p>
          <a:p>
            <a:r>
              <a:rPr lang="en-US" dirty="0"/>
              <a:t>Eucalyptus </a:t>
            </a:r>
            <a:r>
              <a:rPr lang="en-US" dirty="0" err="1"/>
              <a:t>spathulata</a:t>
            </a:r>
            <a:r>
              <a:rPr lang="en-US" dirty="0"/>
              <a:t>		</a:t>
            </a:r>
            <a:r>
              <a:rPr lang="en-US" dirty="0" err="1"/>
              <a:t>Taxodium</a:t>
            </a:r>
            <a:r>
              <a:rPr lang="en-US" dirty="0"/>
              <a:t> </a:t>
            </a:r>
            <a:r>
              <a:rPr lang="en-US" dirty="0" err="1"/>
              <a:t>mucronatum</a:t>
            </a:r>
            <a:endParaRPr lang="en-US" dirty="0"/>
          </a:p>
          <a:p>
            <a:r>
              <a:rPr lang="en-US" dirty="0"/>
              <a:t>Eucalyptus </a:t>
            </a:r>
            <a:r>
              <a:rPr lang="en-US" dirty="0" err="1"/>
              <a:t>torquata</a:t>
            </a:r>
            <a:r>
              <a:rPr lang="en-US" dirty="0"/>
              <a:t>		</a:t>
            </a:r>
            <a:r>
              <a:rPr lang="en-US" dirty="0" err="1"/>
              <a:t>Taxodium</a:t>
            </a:r>
            <a:r>
              <a:rPr lang="en-US" dirty="0"/>
              <a:t> </a:t>
            </a:r>
            <a:r>
              <a:rPr lang="en-US" dirty="0" err="1"/>
              <a:t>huegelii</a:t>
            </a:r>
            <a:endParaRPr lang="en-US" dirty="0"/>
          </a:p>
          <a:p>
            <a:r>
              <a:rPr lang="en-US" dirty="0" err="1"/>
              <a:t>Ficus</a:t>
            </a:r>
            <a:r>
              <a:rPr lang="en-US" dirty="0"/>
              <a:t> </a:t>
            </a:r>
            <a:r>
              <a:rPr lang="en-US" dirty="0" err="1"/>
              <a:t>rubiginosa</a:t>
            </a:r>
            <a:r>
              <a:rPr lang="en-US" dirty="0"/>
              <a:t> 			</a:t>
            </a:r>
            <a:r>
              <a:rPr lang="en-US" dirty="0" err="1"/>
              <a:t>Tecoma</a:t>
            </a:r>
            <a:r>
              <a:rPr lang="en-US" dirty="0"/>
              <a:t> </a:t>
            </a:r>
            <a:r>
              <a:rPr lang="en-US" dirty="0" err="1"/>
              <a:t>stans</a:t>
            </a:r>
            <a:endParaRPr lang="en-US" dirty="0"/>
          </a:p>
          <a:p>
            <a:r>
              <a:rPr lang="en-US" dirty="0" err="1"/>
              <a:t>Ficus</a:t>
            </a:r>
            <a:r>
              <a:rPr lang="en-US" dirty="0"/>
              <a:t> </a:t>
            </a:r>
            <a:r>
              <a:rPr lang="en-US" dirty="0" err="1"/>
              <a:t>rubiginosa</a:t>
            </a:r>
            <a:r>
              <a:rPr lang="en-US" dirty="0"/>
              <a:t> ‘El Toro’		</a:t>
            </a:r>
            <a:r>
              <a:rPr lang="en-US" dirty="0" err="1"/>
              <a:t>Ulmus</a:t>
            </a:r>
            <a:r>
              <a:rPr lang="en-US" dirty="0"/>
              <a:t> </a:t>
            </a:r>
            <a:r>
              <a:rPr lang="en-US" dirty="0" err="1"/>
              <a:t>crassifolia</a:t>
            </a:r>
            <a:endParaRPr lang="en-US" dirty="0"/>
          </a:p>
          <a:p>
            <a:r>
              <a:rPr lang="en-US" dirty="0" err="1"/>
              <a:t>Ficus</a:t>
            </a:r>
            <a:r>
              <a:rPr lang="en-US" dirty="0"/>
              <a:t> sur			                 </a:t>
            </a:r>
            <a:r>
              <a:rPr lang="en-US" dirty="0" err="1"/>
              <a:t>Xylosma</a:t>
            </a:r>
            <a:r>
              <a:rPr lang="en-US" dirty="0"/>
              <a:t> </a:t>
            </a:r>
            <a:r>
              <a:rPr lang="en-US" dirty="0" err="1"/>
              <a:t>congesta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0273"/>
            <a:ext cx="3315676" cy="49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7843341" y="5532522"/>
            <a:ext cx="262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Ghost gum (</a:t>
            </a:r>
            <a:r>
              <a:rPr lang="en-US" i="1" dirty="0"/>
              <a:t>Eucalyptus </a:t>
            </a:r>
            <a:r>
              <a:rPr lang="en-US" i="1" dirty="0" err="1"/>
              <a:t>papuana</a:t>
            </a:r>
            <a:r>
              <a:rPr lang="en-US" dirty="0"/>
              <a:t>), 60’ height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7" y="450274"/>
            <a:ext cx="3872235" cy="290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46280" y="3351524"/>
            <a:ext cx="373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Shoestring acacia (</a:t>
            </a:r>
            <a:r>
              <a:rPr lang="en-US" i="1" dirty="0">
                <a:solidFill>
                  <a:srgbClr val="000000"/>
                </a:solidFill>
              </a:rPr>
              <a:t>Acacia </a:t>
            </a:r>
            <a:r>
              <a:rPr lang="en-US" i="1" dirty="0" err="1">
                <a:solidFill>
                  <a:srgbClr val="000000"/>
                </a:solidFill>
              </a:rPr>
              <a:t>stenophylla</a:t>
            </a:r>
            <a:r>
              <a:rPr lang="en-US" dirty="0"/>
              <a:t>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1" y="87868"/>
            <a:ext cx="342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E0000"/>
                </a:solidFill>
              </a:rPr>
              <a:t>AUSTRALIA, DROUGHT TOLERANT</a:t>
            </a:r>
          </a:p>
        </p:txBody>
      </p:sp>
      <p:pic>
        <p:nvPicPr>
          <p:cNvPr id="1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13" y="3879274"/>
            <a:ext cx="3459281" cy="25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372600" y="3879273"/>
            <a:ext cx="7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Mulga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51601" y="6469707"/>
            <a:ext cx="227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Mulga</a:t>
            </a:r>
            <a:r>
              <a:rPr lang="en-US" dirty="0"/>
              <a:t> (</a:t>
            </a:r>
            <a:r>
              <a:rPr lang="en-US" i="1" dirty="0"/>
              <a:t>Acacia </a:t>
            </a:r>
            <a:r>
              <a:rPr lang="en-US" i="1" dirty="0" err="1"/>
              <a:t>aneura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53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91" y="2971800"/>
            <a:ext cx="385649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4492" y="5893905"/>
            <a:ext cx="385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Honey Mesquite </a:t>
            </a:r>
          </a:p>
          <a:p>
            <a:pPr algn="ctr"/>
            <a:r>
              <a:rPr lang="en-US" dirty="0"/>
              <a:t>(</a:t>
            </a:r>
            <a:r>
              <a:rPr lang="en-US" i="1" dirty="0" err="1">
                <a:solidFill>
                  <a:srgbClr val="000000"/>
                </a:solidFill>
              </a:rPr>
              <a:t>Prosopis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glandulosa</a:t>
            </a:r>
            <a:r>
              <a:rPr lang="en-US" dirty="0">
                <a:solidFill>
                  <a:srgbClr val="000000"/>
                </a:solidFill>
              </a:rPr>
              <a:t> x 'Maverick’)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34200" y="3429000"/>
            <a:ext cx="320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Desert willow (</a:t>
            </a:r>
            <a:r>
              <a:rPr lang="en-US" i="1" dirty="0" err="1">
                <a:solidFill>
                  <a:srgbClr val="000000"/>
                </a:solidFill>
              </a:rPr>
              <a:t>Chilopsis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linearis</a:t>
            </a:r>
            <a:r>
              <a:rPr lang="en-US" i="1" dirty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239029" y="1"/>
            <a:ext cx="2346158" cy="3433557"/>
            <a:chOff x="533401" y="304800"/>
            <a:chExt cx="2346158" cy="343355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304800"/>
              <a:ext cx="2346158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939527" y="3492136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SelecTree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950732"/>
            <a:ext cx="3565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248400" y="6465332"/>
            <a:ext cx="298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Palo Verde  “Desert Museum”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8934" y="294946"/>
            <a:ext cx="4458067" cy="86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E0000"/>
                </a:solidFill>
              </a:rPr>
              <a:t>SOUTHWEST US, </a:t>
            </a:r>
          </a:p>
          <a:p>
            <a:r>
              <a:rPr lang="en-US" sz="2400" b="1" dirty="0">
                <a:solidFill>
                  <a:srgbClr val="9E0000"/>
                </a:solidFill>
              </a:rPr>
              <a:t>HIGHLY DROUGHT TOLERANT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2176" y="1351794"/>
            <a:ext cx="343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Smaller stature (15’-35’), few pests</a:t>
            </a:r>
          </a:p>
        </p:txBody>
      </p:sp>
    </p:spTree>
    <p:extLst>
      <p:ext uri="{BB962C8B-B14F-4D97-AF65-F5344CB8AC3E}">
        <p14:creationId xmlns:p14="http://schemas.microsoft.com/office/powerpoint/2010/main" val="25206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white shield osage oran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white shield osage orang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whatgrowsthere.com/grow/wp-content/uploads/2013/02/White-Shield-osage-oran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02" y="160338"/>
            <a:ext cx="2438234" cy="37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75" y="371350"/>
            <a:ext cx="3652253" cy="273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9742" y="3129766"/>
            <a:ext cx="223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Canby Oak – up to 50’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3641" y="3971513"/>
            <a:ext cx="224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Osage Orange  30’-50’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2158" y="5447485"/>
            <a:ext cx="4648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9E0000"/>
              </a:solidFill>
            </a:endParaRPr>
          </a:p>
          <a:p>
            <a:r>
              <a:rPr lang="en-US" dirty="0"/>
              <a:t>Deciduous or evergreen-deciduous trees, depending on temperature; generally few pests.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8830" y="6336926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Netleaf</a:t>
            </a:r>
            <a:r>
              <a:rPr lang="en-US" dirty="0"/>
              <a:t> Hackberry -  up to 80’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85388" y="3690144"/>
            <a:ext cx="3378628" cy="2603726"/>
            <a:chOff x="609600" y="228600"/>
            <a:chExt cx="3786384" cy="285199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28600"/>
              <a:ext cx="3786384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502791" y="2810893"/>
              <a:ext cx="774636" cy="269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SelecTree</a:t>
              </a:r>
              <a:endParaRPr lang="en-US" sz="1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16257" y="1371601"/>
            <a:ext cx="2340287" cy="3764055"/>
            <a:chOff x="2792256" y="1371600"/>
            <a:chExt cx="2340287" cy="376405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256" y="1371600"/>
              <a:ext cx="2340287" cy="311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303596" y="4489324"/>
              <a:ext cx="1820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Texas Ebony</a:t>
              </a:r>
            </a:p>
            <a:p>
              <a:r>
                <a:rPr lang="en-US" dirty="0"/>
                <a:t>(thorns, borer)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44438" y="5258742"/>
            <a:ext cx="4391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E0000"/>
                </a:solidFill>
              </a:rPr>
              <a:t>OKLAHOMA-TEXAS-WESTERN US</a:t>
            </a:r>
          </a:p>
        </p:txBody>
      </p:sp>
    </p:spTree>
    <p:extLst>
      <p:ext uri="{BB962C8B-B14F-4D97-AF65-F5344CB8AC3E}">
        <p14:creationId xmlns:p14="http://schemas.microsoft.com/office/powerpoint/2010/main" val="330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371600"/>
            <a:ext cx="4199658" cy="279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84138" y="465184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Rosewood</a:t>
            </a:r>
          </a:p>
        </p:txBody>
      </p:sp>
      <p:pic>
        <p:nvPicPr>
          <p:cNvPr id="18434" name="Picture 2" descr="http://www.jfschmidt.com/introductions/emeraldsunshine/88003a_lg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1"/>
            <a:ext cx="2895600" cy="38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4985" y="4800601"/>
            <a:ext cx="273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Elm ‘Emerald Sunshine’</a:t>
            </a:r>
          </a:p>
          <a:p>
            <a:r>
              <a:rPr lang="en-US" i="1" dirty="0" err="1"/>
              <a:t>Ulmus</a:t>
            </a:r>
            <a:r>
              <a:rPr lang="en-US" i="1" dirty="0"/>
              <a:t> </a:t>
            </a:r>
            <a:r>
              <a:rPr lang="en-US" i="1" dirty="0" err="1"/>
              <a:t>davidiana</a:t>
            </a:r>
            <a:r>
              <a:rPr lang="en-US" i="1" dirty="0"/>
              <a:t> </a:t>
            </a:r>
            <a:r>
              <a:rPr lang="en-US" dirty="0"/>
              <a:t>v </a:t>
            </a:r>
            <a:r>
              <a:rPr lang="en-US" i="1" dirty="0"/>
              <a:t>japonica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0543" y="5638799"/>
            <a:ext cx="2433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35’; DED, elm leaf beetle resistance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1" y="5486400"/>
            <a:ext cx="241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60’, full leafy crown, highly decay resistant, few pests (root suckers)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24801" y="4636596"/>
            <a:ext cx="241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 err="1"/>
              <a:t>Dalbergia</a:t>
            </a:r>
            <a:r>
              <a:rPr lang="en-US" i="1" dirty="0"/>
              <a:t> </a:t>
            </a:r>
            <a:r>
              <a:rPr lang="en-US" i="1" dirty="0" err="1"/>
              <a:t>sissoo</a:t>
            </a:r>
            <a:r>
              <a:rPr lang="en-US" dirty="0"/>
              <a:t>; India)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209847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18518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6455" y="1295400"/>
            <a:ext cx="7412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60000"/>
                </a:solidFill>
              </a:rPr>
              <a:t>City of Sacramento</a:t>
            </a:r>
            <a:r>
              <a:rPr lang="en-US" sz="2400" dirty="0"/>
              <a:t>, Parks &amp; Public Works Departments</a:t>
            </a:r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760000"/>
                </a:solidFill>
              </a:rPr>
              <a:t>96</a:t>
            </a:r>
            <a:r>
              <a:rPr lang="en-US" sz="2400" dirty="0"/>
              <a:t> trees total were planted, in </a:t>
            </a:r>
            <a:r>
              <a:rPr lang="en-US" sz="2400" b="1" dirty="0">
                <a:solidFill>
                  <a:srgbClr val="760000"/>
                </a:solidFill>
              </a:rPr>
              <a:t>4</a:t>
            </a:r>
            <a:r>
              <a:rPr lang="en-US" sz="2400" dirty="0">
                <a:solidFill>
                  <a:srgbClr val="760000"/>
                </a:solidFill>
              </a:rPr>
              <a:t> </a:t>
            </a:r>
            <a:r>
              <a:rPr lang="en-US" sz="2400" b="1" dirty="0">
                <a:solidFill>
                  <a:srgbClr val="760000"/>
                </a:solidFill>
              </a:rPr>
              <a:t>parks</a:t>
            </a:r>
            <a:r>
              <a:rPr lang="en-US" sz="2400" dirty="0">
                <a:solidFill>
                  <a:srgbClr val="760000"/>
                </a:solidFill>
              </a:rPr>
              <a:t> </a:t>
            </a:r>
            <a:r>
              <a:rPr lang="en-US" sz="2400" dirty="0"/>
              <a:t>(24 each).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Parks: a range of planting situations and irrigation: bare ground, drip irrigation, turf with sprinkler, fescue with bubblers.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Sacramento Tree Foundation </a:t>
            </a:r>
            <a:r>
              <a:rPr lang="en-US" sz="2400" dirty="0"/>
              <a:t>organized volunteers, plus great efforts by City personnel.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4570988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60000"/>
                </a:solidFill>
              </a:rPr>
              <a:t>Control Plot </a:t>
            </a:r>
            <a:r>
              <a:rPr lang="en-US" sz="2400" dirty="0"/>
              <a:t>at </a:t>
            </a:r>
            <a:r>
              <a:rPr lang="en-US" sz="2400" b="1" dirty="0"/>
              <a:t>UC Davis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760000"/>
                </a:solidFill>
              </a:rPr>
              <a:t>48</a:t>
            </a:r>
            <a:r>
              <a:rPr lang="en-US" sz="2400" dirty="0"/>
              <a:t> trees total were planted  (4 each, per 12 species)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UCD Grounds Division volunteers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dirty="0"/>
              <a:t>plus Plant Sciences staff 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114800"/>
            <a:ext cx="1803900" cy="236220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304800"/>
            <a:ext cx="3677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60000"/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8615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</a:t>
            </a:r>
            <a:endParaRPr lang="en-US" dirty="0"/>
          </a:p>
        </p:txBody>
      </p:sp>
      <p:pic>
        <p:nvPicPr>
          <p:cNvPr id="1026" name="Picture 2" descr="G:\DCIM\155PHOTO\SAM_5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7" y="1475844"/>
            <a:ext cx="5601224" cy="37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5804" y="5491929"/>
            <a:ext cx="770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Sespe</a:t>
            </a:r>
            <a:r>
              <a:rPr lang="en-US" dirty="0">
                <a:solidFill>
                  <a:prstClr val="black"/>
                </a:solidFill>
              </a:rPr>
              <a:t> Creek, Lyons, Camp </a:t>
            </a:r>
            <a:r>
              <a:rPr lang="en-US" dirty="0" smtClean="0">
                <a:solidFill>
                  <a:prstClr val="black"/>
                </a:solidFill>
              </a:rPr>
              <a:t>2014                                                             And in 2015!!!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Landscape diseases increased by drought--Downer,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04" y="1475844"/>
            <a:ext cx="6159262" cy="3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failing in irrigation restricted landscapes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621991"/>
              </p:ext>
            </p:extLst>
          </p:nvPr>
        </p:nvGraphicFramePr>
        <p:xfrm>
          <a:off x="1404519" y="2016124"/>
          <a:ext cx="9650832" cy="404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71509" y="7942217"/>
            <a:ext cx="457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Ventura County Master Gardener Survey, 2016</a:t>
            </a:r>
          </a:p>
        </p:txBody>
      </p:sp>
    </p:spTree>
    <p:extLst>
      <p:ext uri="{BB962C8B-B14F-4D97-AF65-F5344CB8AC3E}">
        <p14:creationId xmlns:p14="http://schemas.microsoft.com/office/powerpoint/2010/main" val="36285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Thriving in irrigation restricted landscapes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752184"/>
              </p:ext>
            </p:extLst>
          </p:nvPr>
        </p:nvGraphicFramePr>
        <p:xfrm>
          <a:off x="1597280" y="1302106"/>
          <a:ext cx="9821748" cy="528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7621903" y="7215443"/>
            <a:ext cx="4570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Ventura County Master Gardener Survey, 2016</a:t>
            </a:r>
          </a:p>
        </p:txBody>
      </p:sp>
    </p:spTree>
    <p:extLst>
      <p:ext uri="{BB962C8B-B14F-4D97-AF65-F5344CB8AC3E}">
        <p14:creationId xmlns:p14="http://schemas.microsoft.com/office/powerpoint/2010/main" val="12947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the MG (“Citizen Science”) survey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among MG volunteers there are not enough volunteers who can accurately identify trees in the field</a:t>
            </a:r>
          </a:p>
          <a:p>
            <a:r>
              <a:rPr lang="en-US" dirty="0" smtClean="0"/>
              <a:t>Multiple observers have multiple methodologies for applying a rating scale</a:t>
            </a:r>
          </a:p>
          <a:p>
            <a:r>
              <a:rPr lang="en-US" dirty="0" smtClean="0"/>
              <a:t>Applying two rating scales at the same time doubles the potential error of collected results</a:t>
            </a:r>
          </a:p>
          <a:p>
            <a:r>
              <a:rPr lang="en-US" dirty="0" smtClean="0"/>
              <a:t>Therefore we decided to conduct surveys with just ourselves collecting the data from randomly selected N/S streets in three cities across an ET gradient in Southern California.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Surveys:  What is happening—In different areas of the southland?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87419" cy="4351338"/>
          </a:xfrm>
        </p:spPr>
        <p:txBody>
          <a:bodyPr/>
          <a:lstStyle/>
          <a:p>
            <a:r>
              <a:rPr lang="en-US" dirty="0" smtClean="0"/>
              <a:t>ET is on a variable gradient from the coast into the inland empire</a:t>
            </a:r>
          </a:p>
          <a:p>
            <a:r>
              <a:rPr lang="en-US" dirty="0" smtClean="0"/>
              <a:t>Our surveys looked at front yards on N/S streets and made an estimation of water application as well as tree species presence and performance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9238" y="1696549"/>
            <a:ext cx="6883604" cy="441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Drought 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Wet = Landscape is lush: </a:t>
            </a:r>
            <a:r>
              <a:rPr lang="en-US" dirty="0" err="1" smtClean="0"/>
              <a:t>Turfgrass</a:t>
            </a:r>
            <a:r>
              <a:rPr lang="en-US" dirty="0" smtClean="0"/>
              <a:t> if present is uniformly green, all plantings show good growth no indications of foliage stress</a:t>
            </a:r>
          </a:p>
          <a:p>
            <a:r>
              <a:rPr lang="en-US" dirty="0" smtClean="0"/>
              <a:t>Medium = Acceptable landscape quality:  </a:t>
            </a:r>
            <a:r>
              <a:rPr lang="en-US" dirty="0" err="1" smtClean="0"/>
              <a:t>Turfgrass</a:t>
            </a:r>
            <a:r>
              <a:rPr lang="en-US" dirty="0" smtClean="0"/>
              <a:t> if present, is mostly green but with brown areas showing lack of irrigation, some browning of foliage or other stress signs.</a:t>
            </a:r>
          </a:p>
          <a:p>
            <a:r>
              <a:rPr lang="en-US" dirty="0" smtClean="0"/>
              <a:t>Medium/Low = Barely acceptable landscape quality:  </a:t>
            </a:r>
            <a:r>
              <a:rPr lang="en-US" dirty="0" err="1" smtClean="0"/>
              <a:t>Turfgrass</a:t>
            </a:r>
            <a:r>
              <a:rPr lang="en-US" dirty="0" smtClean="0"/>
              <a:t> if present, is brown in many places but still with an underlying green, shrubs and other plantings all showing stress.</a:t>
            </a:r>
          </a:p>
          <a:p>
            <a:r>
              <a:rPr lang="en-US" dirty="0" smtClean="0"/>
              <a:t>Low= </a:t>
            </a:r>
            <a:r>
              <a:rPr lang="en-US" dirty="0" err="1" smtClean="0"/>
              <a:t>Turfgrass</a:t>
            </a:r>
            <a:r>
              <a:rPr lang="en-US" dirty="0" smtClean="0"/>
              <a:t> has died out in many places and only remains in patches or edges and appears stressed.  Dead  plants are present in landscape and all other plants show stress.</a:t>
            </a:r>
          </a:p>
          <a:p>
            <a:r>
              <a:rPr lang="en-US" dirty="0" smtClean="0"/>
              <a:t>V Low = All plants including </a:t>
            </a:r>
            <a:r>
              <a:rPr lang="en-US" dirty="0" err="1" smtClean="0"/>
              <a:t>turfgrass</a:t>
            </a:r>
            <a:r>
              <a:rPr lang="en-US" dirty="0" smtClean="0"/>
              <a:t> are dead.  Bare dirt is the prevalent condition.  The only surviving plant is the tree being evaluated.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5" y="1825625"/>
            <a:ext cx="5563785" cy="41728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94" y="1825625"/>
            <a:ext cx="5642458" cy="4231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6896" y="6192406"/>
            <a:ext cx="651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						Medium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049"/>
            <a:ext cx="5086503" cy="38148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2" y="1789049"/>
            <a:ext cx="5086503" cy="3814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4288" y="5910682"/>
            <a:ext cx="658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						Very 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distribution of trees taxa in Ventura survey.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2504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99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and root disease look similar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WCISA--Santa Barbara--2016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Camphor: </a:t>
            </a:r>
            <a:r>
              <a:rPr lang="en-US" i="1" dirty="0" err="1" smtClean="0"/>
              <a:t>Cinnamomum</a:t>
            </a:r>
            <a:r>
              <a:rPr lang="en-US" i="1" dirty="0" smtClean="0"/>
              <a:t> </a:t>
            </a:r>
            <a:r>
              <a:rPr lang="en-US" i="1" dirty="0" err="1"/>
              <a:t>c</a:t>
            </a:r>
            <a:r>
              <a:rPr lang="en-US" i="1" dirty="0" err="1" smtClean="0"/>
              <a:t>amphora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779770"/>
              </p:ext>
            </p:extLst>
          </p:nvPr>
        </p:nvGraphicFramePr>
        <p:xfrm>
          <a:off x="838200" y="1825625"/>
          <a:ext cx="5181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/>
                <a:gridCol w="1036320"/>
                <a:gridCol w="1036320"/>
                <a:gridCol w="1036320"/>
                <a:gridCol w="1036320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amphor Tree (Cinnamomum camphora | Single Trunk) | Budget Plan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94043" y="3429000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=41, Ventura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Rainfall in Simi Valley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303814"/>
              </p:ext>
            </p:extLst>
          </p:nvPr>
        </p:nvGraphicFramePr>
        <p:xfrm>
          <a:off x="1536192" y="1690688"/>
          <a:ext cx="8503158" cy="379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Landscape diseases increased by drought--Downer,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Pygmy Date Palm: </a:t>
            </a:r>
            <a:r>
              <a:rPr lang="en-US" i="1" dirty="0" smtClean="0"/>
              <a:t>Phoenix </a:t>
            </a:r>
            <a:r>
              <a:rPr lang="en-US" i="1" dirty="0" err="1" smtClean="0"/>
              <a:t>roebellini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1546617"/>
              </p:ext>
            </p:extLst>
          </p:nvPr>
        </p:nvGraphicFramePr>
        <p:xfrm>
          <a:off x="398760" y="1825625"/>
          <a:ext cx="562104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08"/>
                <a:gridCol w="1124208"/>
                <a:gridCol w="1124208"/>
                <a:gridCol w="1124208"/>
                <a:gridCol w="1124208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Ventura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=41, Ventura CA</a:t>
            </a:r>
            <a:endParaRPr lang="en-US" dirty="0"/>
          </a:p>
        </p:txBody>
      </p:sp>
      <p:pic>
        <p:nvPicPr>
          <p:cNvPr id="1026" name="Picture 2" descr="File:Starr 031108-0139 Phoenix roebelenii.jpg - Wikimedia Commo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57" y="1825625"/>
            <a:ext cx="4974336" cy="37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318811"/>
              </p:ext>
            </p:extLst>
          </p:nvPr>
        </p:nvGraphicFramePr>
        <p:xfrm>
          <a:off x="398760" y="4100931"/>
          <a:ext cx="5621040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08"/>
                <a:gridCol w="1124208"/>
                <a:gridCol w="1124208"/>
                <a:gridCol w="1124208"/>
                <a:gridCol w="1124208"/>
              </a:tblGrid>
              <a:tr h="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0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Queen Palm: </a:t>
            </a:r>
            <a:r>
              <a:rPr lang="en-US" i="1" dirty="0" err="1" smtClean="0"/>
              <a:t>Syagrus</a:t>
            </a:r>
            <a:r>
              <a:rPr lang="en-US" i="1" dirty="0" smtClean="0"/>
              <a:t> </a:t>
            </a:r>
            <a:r>
              <a:rPr lang="en-US" i="1" dirty="0" err="1" smtClean="0"/>
              <a:t>romanozoffianum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31217059"/>
              </p:ext>
            </p:extLst>
          </p:nvPr>
        </p:nvGraphicFramePr>
        <p:xfrm>
          <a:off x="398760" y="1825625"/>
          <a:ext cx="562104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08"/>
                <a:gridCol w="1124208"/>
                <a:gridCol w="1124208"/>
                <a:gridCol w="1124208"/>
                <a:gridCol w="1124208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Ventura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=41, Ventura CA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091621"/>
              </p:ext>
            </p:extLst>
          </p:nvPr>
        </p:nvGraphicFramePr>
        <p:xfrm>
          <a:off x="398760" y="4100931"/>
          <a:ext cx="5621040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08"/>
                <a:gridCol w="1124208"/>
                <a:gridCol w="1124208"/>
                <a:gridCol w="1124208"/>
                <a:gridCol w="1124208"/>
              </a:tblGrid>
              <a:tr h="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Queen Palm Tree Pictures - photos of the Palm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European Birch: </a:t>
            </a:r>
            <a:r>
              <a:rPr lang="en-US" i="1" dirty="0" err="1" smtClean="0"/>
              <a:t>Betula</a:t>
            </a:r>
            <a:r>
              <a:rPr lang="en-US" i="1" dirty="0" smtClean="0"/>
              <a:t> pendula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2140289"/>
              </p:ext>
            </p:extLst>
          </p:nvPr>
        </p:nvGraphicFramePr>
        <p:xfrm>
          <a:off x="398760" y="1825625"/>
          <a:ext cx="562104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08"/>
                <a:gridCol w="1124208"/>
                <a:gridCol w="1124208"/>
                <a:gridCol w="1124208"/>
                <a:gridCol w="1124208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Ventura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=41, Ventura CA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60815"/>
              </p:ext>
            </p:extLst>
          </p:nvPr>
        </p:nvGraphicFramePr>
        <p:xfrm>
          <a:off x="398760" y="4100931"/>
          <a:ext cx="5621040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08"/>
                <a:gridCol w="1124208"/>
                <a:gridCol w="1124208"/>
                <a:gridCol w="1124208"/>
                <a:gridCol w="1124208"/>
              </a:tblGrid>
              <a:tr h="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886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Chinese </a:t>
            </a:r>
            <a:r>
              <a:rPr lang="en-US" dirty="0" err="1" smtClean="0"/>
              <a:t>Pistache</a:t>
            </a:r>
            <a:r>
              <a:rPr lang="en-US" dirty="0" smtClean="0"/>
              <a:t>: </a:t>
            </a:r>
            <a:r>
              <a:rPr lang="en-US" i="1" dirty="0" err="1" smtClean="0"/>
              <a:t>Pistacia</a:t>
            </a:r>
            <a:r>
              <a:rPr lang="en-US" i="1" dirty="0" smtClean="0"/>
              <a:t> </a:t>
            </a:r>
            <a:r>
              <a:rPr lang="en-US" i="1" dirty="0" err="1" smtClean="0"/>
              <a:t>chinensis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2363937"/>
              </p:ext>
            </p:extLst>
          </p:nvPr>
        </p:nvGraphicFramePr>
        <p:xfrm>
          <a:off x="838200" y="1825625"/>
          <a:ext cx="5181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/>
                <a:gridCol w="1036320"/>
                <a:gridCol w="1036320"/>
                <a:gridCol w="1036320"/>
                <a:gridCol w="1036320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2700" y="2001044"/>
            <a:ext cx="48006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Holly Oak: </a:t>
            </a:r>
            <a:r>
              <a:rPr lang="en-US" i="1" dirty="0" err="1" smtClean="0"/>
              <a:t>Quercus</a:t>
            </a:r>
            <a:r>
              <a:rPr lang="en-US" i="1" dirty="0" smtClean="0"/>
              <a:t> ilex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77219220"/>
              </p:ext>
            </p:extLst>
          </p:nvPr>
        </p:nvGraphicFramePr>
        <p:xfrm>
          <a:off x="838200" y="1825625"/>
          <a:ext cx="5181600" cy="138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/>
                <a:gridCol w="1036320"/>
                <a:gridCol w="1036320"/>
                <a:gridCol w="1036320"/>
                <a:gridCol w="1036320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245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</a:t>
            </a:r>
            <a:r>
              <a:rPr lang="en-US" dirty="0" err="1" smtClean="0"/>
              <a:t>Profile:Golden</a:t>
            </a:r>
            <a:r>
              <a:rPr lang="en-US" dirty="0" smtClean="0"/>
              <a:t> Rain Tree: </a:t>
            </a:r>
            <a:r>
              <a:rPr lang="en-US" dirty="0" err="1" smtClean="0"/>
              <a:t>Koelreuteria</a:t>
            </a:r>
            <a:r>
              <a:rPr lang="en-US" dirty="0" smtClean="0"/>
              <a:t> </a:t>
            </a:r>
            <a:r>
              <a:rPr lang="en-US" dirty="0" err="1" smtClean="0"/>
              <a:t>paniculata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24232441"/>
              </p:ext>
            </p:extLst>
          </p:nvPr>
        </p:nvGraphicFramePr>
        <p:xfrm>
          <a:off x="838200" y="1825625"/>
          <a:ext cx="5181600" cy="165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/>
                <a:gridCol w="863600"/>
                <a:gridCol w="863600"/>
                <a:gridCol w="863600"/>
                <a:gridCol w="863600"/>
                <a:gridCol w="863600"/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146" name="Picture 2" descr="Golden Rain Tree Bloom Print by Warren Thomp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6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Profile Crape Myrtle: </a:t>
            </a:r>
            <a:r>
              <a:rPr lang="en-US" i="1" dirty="0" smtClean="0"/>
              <a:t>Lagerstroemia </a:t>
            </a:r>
            <a:r>
              <a:rPr lang="en-US" i="1" dirty="0" err="1" smtClean="0"/>
              <a:t>indica</a:t>
            </a:r>
            <a:endParaRPr lang="en-US" i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41637543"/>
              </p:ext>
            </p:extLst>
          </p:nvPr>
        </p:nvGraphicFramePr>
        <p:xfrm>
          <a:off x="838200" y="1825625"/>
          <a:ext cx="5181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/>
                <a:gridCol w="1036320"/>
                <a:gridCol w="1036320"/>
                <a:gridCol w="1036320"/>
                <a:gridCol w="1036320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ratings: Simi Valley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Dry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9404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 descr="This gorgeous purple Crape Myrtle is located on the grounds of a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42294"/>
            <a:ext cx="51816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5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Spurious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err="1" smtClean="0"/>
              <a:t>Schinus</a:t>
            </a:r>
            <a:r>
              <a:rPr lang="en-US" i="1" dirty="0" smtClean="0"/>
              <a:t> mole </a:t>
            </a:r>
            <a:r>
              <a:rPr lang="en-US" dirty="0" smtClean="0"/>
              <a:t>are very drought tolerant</a:t>
            </a:r>
          </a:p>
          <a:p>
            <a:r>
              <a:rPr lang="en-US" dirty="0" smtClean="0"/>
              <a:t>Pines, Redwoods, Some Eucalyptus and even coast live oak are dying out in some places in Southern California</a:t>
            </a:r>
          </a:p>
          <a:p>
            <a:r>
              <a:rPr lang="en-US" dirty="0" smtClean="0"/>
              <a:t>Should we plant very drought tolerant trees if they are considered “invasive”</a:t>
            </a:r>
          </a:p>
          <a:p>
            <a:endParaRPr lang="en-US" dirty="0"/>
          </a:p>
        </p:txBody>
      </p:sp>
      <p:pic>
        <p:nvPicPr>
          <p:cNvPr id="10242" name="Picture 2" descr="Schinus molle - Oz Trees - Native Plant Nurser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49" y="1177748"/>
            <a:ext cx="3043963" cy="40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Between Species/Within Species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err="1" smtClean="0"/>
              <a:t>eucs</a:t>
            </a:r>
            <a:r>
              <a:rPr lang="en-US" dirty="0" smtClean="0"/>
              <a:t> benefit from drought some do not (</a:t>
            </a:r>
            <a:r>
              <a:rPr lang="en-US" dirty="0" err="1" smtClean="0"/>
              <a:t>Corymbia</a:t>
            </a:r>
            <a:r>
              <a:rPr lang="en-US" dirty="0" smtClean="0"/>
              <a:t> </a:t>
            </a:r>
            <a:r>
              <a:rPr lang="en-US" dirty="0" err="1" smtClean="0"/>
              <a:t>citriodora</a:t>
            </a:r>
            <a:r>
              <a:rPr lang="en-US" dirty="0" smtClean="0"/>
              <a:t> in Ventura linear park strip)</a:t>
            </a:r>
          </a:p>
          <a:p>
            <a:r>
              <a:rPr lang="en-US" dirty="0" smtClean="0"/>
              <a:t>Pines: are all pines suffering equally?</a:t>
            </a:r>
          </a:p>
          <a:p>
            <a:endParaRPr lang="en-US" dirty="0"/>
          </a:p>
        </p:txBody>
      </p:sp>
      <p:pic>
        <p:nvPicPr>
          <p:cNvPr id="9218" name="Picture 2" descr="Description Corymbia citriodora Tree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Tolerance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Heat tolerance is not drought tolerance</a:t>
            </a:r>
          </a:p>
          <a:p>
            <a:r>
              <a:rPr lang="en-US" dirty="0" smtClean="0"/>
              <a:t>Although they may go together in some species.</a:t>
            </a:r>
          </a:p>
          <a:p>
            <a:pPr lvl="1"/>
            <a:r>
              <a:rPr lang="en-US" dirty="0" smtClean="0"/>
              <a:t>Recent high temperature effects show us that even drought tolerant species are subject to heat damage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5125"/>
            <a:ext cx="6021030" cy="3389616"/>
          </a:xfrm>
        </p:spPr>
      </p:pic>
    </p:spTree>
    <p:extLst>
      <p:ext uri="{BB962C8B-B14F-4D97-AF65-F5344CB8AC3E}">
        <p14:creationId xmlns:p14="http://schemas.microsoft.com/office/powerpoint/2010/main" val="7522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OP_mixed_plntng_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943045" y="1706593"/>
            <a:ext cx="6172200" cy="4629149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87706" y="381000"/>
            <a:ext cx="12026188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Climate Ready Tree Studies (MacPherson, Berry and others)</a:t>
            </a:r>
          </a:p>
          <a:p>
            <a:r>
              <a:rPr lang="en-US" sz="3200" dirty="0" smtClean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Stable, Healthy, </a:t>
            </a:r>
            <a:r>
              <a:rPr lang="en-US" sz="3200" dirty="0" smtClean="0">
                <a:latin typeface="+mn-lt"/>
              </a:rPr>
              <a:t>Functional urban </a:t>
            </a:r>
            <a:r>
              <a:rPr lang="en-US" sz="3200" dirty="0">
                <a:latin typeface="+mn-lt"/>
              </a:rPr>
              <a:t>Forests</a:t>
            </a:r>
          </a:p>
        </p:txBody>
      </p:sp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water resources are limiting, do we want larger trees in future landscapes?  Can we afford the water use?</a:t>
            </a:r>
          </a:p>
          <a:p>
            <a:r>
              <a:rPr lang="en-US" dirty="0" smtClean="0"/>
              <a:t>If irrigation of non-perennial plantings (</a:t>
            </a:r>
            <a:r>
              <a:rPr lang="en-US" dirty="0" err="1" smtClean="0"/>
              <a:t>turfgrass</a:t>
            </a:r>
            <a:r>
              <a:rPr lang="en-US" dirty="0" smtClean="0"/>
              <a:t> and groundcovers) is restricted will larger trees survive the urban environment?</a:t>
            </a:r>
          </a:p>
          <a:p>
            <a:r>
              <a:rPr lang="en-US" dirty="0" smtClean="0"/>
              <a:t>Climate ready or not…. Trees will fail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22" y="257909"/>
            <a:ext cx="3496665" cy="6211182"/>
          </a:xfrm>
        </p:spPr>
      </p:pic>
      <p:sp>
        <p:nvSpPr>
          <p:cNvPr id="6" name="TextBox 5"/>
          <p:cNvSpPr txBox="1"/>
          <p:nvPr/>
        </p:nvSpPr>
        <p:spPr>
          <a:xfrm>
            <a:off x="7541971" y="6108192"/>
            <a:ext cx="301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Coast redwood at Lake Casitas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of climate ready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3200" dirty="0" smtClean="0"/>
              <a:t>Establishment (minor inputs of:)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Irrigation</a:t>
            </a:r>
          </a:p>
          <a:p>
            <a:pPr lvl="1"/>
            <a:r>
              <a:rPr lang="en-US" dirty="0" smtClean="0"/>
              <a:t>Pest </a:t>
            </a:r>
            <a:r>
              <a:rPr lang="en-US" dirty="0" err="1" smtClean="0"/>
              <a:t>Managment</a:t>
            </a:r>
            <a:endParaRPr lang="en-US" dirty="0" smtClean="0"/>
          </a:p>
          <a:p>
            <a:pPr lvl="1"/>
            <a:r>
              <a:rPr lang="en-US" dirty="0" smtClean="0"/>
              <a:t>Pruning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800" dirty="0" smtClean="0"/>
              <a:t>Maintenance</a:t>
            </a:r>
          </a:p>
          <a:p>
            <a:pPr marL="457200" lvl="1" indent="0">
              <a:buNone/>
            </a:pPr>
            <a:r>
              <a:rPr lang="en-US" sz="2800" dirty="0" smtClean="0"/>
              <a:t>	No applied water, Minimal Pruning, No pests, Stabile architecture that provides all the benefits of shade trees in an urban setting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2" cy="6858000"/>
          </a:xfrm>
        </p:spPr>
      </p:pic>
    </p:spTree>
    <p:extLst>
      <p:ext uri="{BB962C8B-B14F-4D97-AF65-F5344CB8AC3E}">
        <p14:creationId xmlns:p14="http://schemas.microsoft.com/office/powerpoint/2010/main" val="21147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854611"/>
            <a:ext cx="3995169" cy="2996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1" y="914400"/>
            <a:ext cx="66076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“Urban forestry is risk management”</a:t>
            </a:r>
            <a:endParaRPr lang="en-US" sz="3200" i="1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1580" y="152648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Strategies to mitigate risk of loss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1" y="2065097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diversity</a:t>
            </a:r>
            <a:br>
              <a:rPr lang="en-US" sz="3200" dirty="0"/>
            </a:b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Phase out poorly-adapted species</a:t>
            </a:r>
          </a:p>
          <a:p>
            <a:pPr lvl="2"/>
            <a:r>
              <a:rPr lang="en-US" sz="3200" dirty="0"/>
              <a:t>	</a:t>
            </a:r>
            <a:r>
              <a:rPr lang="en-US" sz="2400" dirty="0"/>
              <a:t>Which species are poorly adapted?</a:t>
            </a:r>
          </a:p>
        </p:txBody>
      </p:sp>
    </p:spTree>
    <p:extLst>
      <p:ext uri="{BB962C8B-B14F-4D97-AF65-F5344CB8AC3E}">
        <p14:creationId xmlns:p14="http://schemas.microsoft.com/office/powerpoint/2010/main" val="9204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6177" y="251306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Primary points of leverage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46177" y="2057400"/>
            <a:ext cx="7955060" cy="4045182"/>
            <a:chOff x="568423" y="3050426"/>
            <a:chExt cx="7351975" cy="3659025"/>
          </a:xfrm>
        </p:grpSpPr>
        <p:sp>
          <p:nvSpPr>
            <p:cNvPr id="3" name="Rectangle 2"/>
            <p:cNvSpPr/>
            <p:nvPr/>
          </p:nvSpPr>
          <p:spPr>
            <a:xfrm>
              <a:off x="1537122" y="5985622"/>
              <a:ext cx="5791200" cy="723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 err="1"/>
                <a:t>Afrocarpus</a:t>
              </a:r>
              <a:r>
                <a:rPr lang="en-US" sz="2400" i="1" dirty="0"/>
                <a:t> </a:t>
              </a:r>
              <a:r>
                <a:rPr lang="en-US" sz="2400" i="1" dirty="0" err="1"/>
                <a:t>falcatus</a:t>
              </a:r>
              <a:r>
                <a:rPr lang="en-US" sz="2400" dirty="0"/>
                <a:t>, African fern pine</a:t>
              </a:r>
            </a:p>
            <a:p>
              <a:r>
                <a:rPr lang="en-US" sz="2200" dirty="0"/>
                <a:t>in Santa Monica, CA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122" y="3838315"/>
              <a:ext cx="3043473" cy="20289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925" y="3842622"/>
              <a:ext cx="3043473" cy="202898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8423" y="3050426"/>
              <a:ext cx="4012172" cy="542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US" sz="3300" dirty="0"/>
                <a:t>Tree selection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946177" y="1249700"/>
            <a:ext cx="43412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300" dirty="0"/>
              <a:t>Tree maintenance</a:t>
            </a:r>
          </a:p>
        </p:txBody>
      </p:sp>
    </p:spTree>
    <p:extLst>
      <p:ext uri="{BB962C8B-B14F-4D97-AF65-F5344CB8AC3E}">
        <p14:creationId xmlns:p14="http://schemas.microsoft.com/office/powerpoint/2010/main" val="26794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62603" y="2438401"/>
            <a:ext cx="1935550" cy="1958147"/>
            <a:chOff x="6958446" y="2531918"/>
            <a:chExt cx="2206336" cy="2008909"/>
          </a:xfrm>
        </p:grpSpPr>
        <p:pic>
          <p:nvPicPr>
            <p:cNvPr id="6" name="Picture 2" descr="http://www.florida-palm-trees.com/wp-content/uploads/2011/07/california_zones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54" t="66686" b="2107"/>
            <a:stretch/>
          </p:blipFill>
          <p:spPr bwMode="auto">
            <a:xfrm>
              <a:off x="7135091" y="2531918"/>
              <a:ext cx="2029691" cy="2008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958446" y="3785755"/>
              <a:ext cx="1191490" cy="755072"/>
            </a:xfrm>
            <a:prstGeom prst="ellipse">
              <a:avLst/>
            </a:prstGeom>
            <a:noFill/>
            <a:ln w="28575"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6399" y="60098"/>
            <a:ext cx="8926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Climate models project major changes in climate zones, next 75 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6843" y="1295401"/>
            <a:ext cx="3027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Inland Valley, model projects </a:t>
            </a:r>
            <a:r>
              <a:rPr lang="en-US" sz="2000" b="1" dirty="0"/>
              <a:t>1 ½  zone changes</a:t>
            </a:r>
            <a:r>
              <a:rPr lang="en-US" sz="2000" dirty="0"/>
              <a:t>. </a:t>
            </a:r>
          </a:p>
          <a:p>
            <a:r>
              <a:rPr lang="en-US" sz="2000" dirty="0"/>
              <a:t>(less for coastal CA, Sierras)</a:t>
            </a:r>
          </a:p>
        </p:txBody>
      </p:sp>
      <p:sp>
        <p:nvSpPr>
          <p:cNvPr id="9" name="Rectangle 8"/>
          <p:cNvSpPr/>
          <p:nvPr/>
        </p:nvSpPr>
        <p:spPr>
          <a:xfrm>
            <a:off x="8248582" y="6297844"/>
            <a:ext cx="21825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http://cal-adapt.org/tools/</a:t>
            </a:r>
            <a:r>
              <a:rPr lang="en-US" sz="1400" dirty="0"/>
              <a:t> </a:t>
            </a:r>
          </a:p>
        </p:txBody>
      </p:sp>
      <p:pic>
        <p:nvPicPr>
          <p:cNvPr id="10" name="Picture 13" descr="Cal-Adap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08" y="5824368"/>
            <a:ext cx="1189686" cy="3727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8018" y="595745"/>
            <a:ext cx="2078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E0000"/>
                </a:solidFill>
              </a:rPr>
              <a:t>1. TEMPERATURE</a:t>
            </a:r>
            <a:r>
              <a:rPr lang="en-US" sz="2000" dirty="0"/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08019" y="4892042"/>
            <a:ext cx="6102927" cy="1388880"/>
            <a:chOff x="284018" y="5279812"/>
            <a:chExt cx="6102927" cy="1388880"/>
          </a:xfrm>
        </p:grpSpPr>
        <p:sp>
          <p:nvSpPr>
            <p:cNvPr id="13" name="TextBox 12"/>
            <p:cNvSpPr txBox="1"/>
            <p:nvPr/>
          </p:nvSpPr>
          <p:spPr>
            <a:xfrm>
              <a:off x="284018" y="5279812"/>
              <a:ext cx="2032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9E0000"/>
                  </a:solidFill>
                </a:rPr>
                <a:t>2. PRECIPITATION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404" y="5591474"/>
              <a:ext cx="60725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For Inland Valley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About </a:t>
              </a:r>
              <a:r>
                <a:rPr lang="en-US" sz="2400" dirty="0"/>
                <a:t>110% </a:t>
              </a:r>
              <a:r>
                <a:rPr lang="en-US" sz="2000" dirty="0"/>
                <a:t>of current precipitation overall by 2090.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Generally: </a:t>
              </a:r>
              <a:r>
                <a:rPr lang="en-US" sz="2000" b="1" dirty="0"/>
                <a:t>more winter </a:t>
              </a:r>
              <a:r>
                <a:rPr lang="en-US" sz="2000" b="1" dirty="0" err="1"/>
                <a:t>precip</a:t>
              </a:r>
              <a:r>
                <a:rPr lang="en-US" sz="2000" b="1" dirty="0"/>
                <a:t>, less summer</a:t>
              </a:r>
              <a:r>
                <a:rPr lang="en-US" sz="2000" dirty="0"/>
                <a:t>.</a:t>
              </a: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2057400" y="1085910"/>
          <a:ext cx="5266648" cy="3231908"/>
        </p:xfrm>
        <a:graphic>
          <a:graphicData uri="http://schemas.openxmlformats.org/drawingml/2006/table">
            <a:tbl>
              <a:tblPr/>
              <a:tblGrid>
                <a:gridCol w="1047623"/>
                <a:gridCol w="1022794"/>
                <a:gridCol w="990832"/>
                <a:gridCol w="1070738"/>
                <a:gridCol w="1134661"/>
              </a:tblGrid>
              <a:tr h="37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Projected Changes in USDA Hardiness Zones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2010-2019       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Min Temp (°F)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Hardiness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2080-2089     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Min Temp (°F)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Predicted Hardiness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Redding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9B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-&gt;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10A-&gt; </a:t>
                      </a:r>
                      <a:r>
                        <a:rPr lang="en-US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Sacramento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9B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-&gt;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10B-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</a:t>
                      </a:r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Merced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9A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-&gt;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</a:t>
                      </a:r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10B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Fresno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9B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-&gt;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</a:t>
                      </a:r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Bakersfield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9B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-&gt;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10B-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</a:t>
                      </a:r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761954" y="4738154"/>
            <a:ext cx="363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32°F threshold</a:t>
            </a:r>
            <a:r>
              <a:rPr lang="en-US" sz="2000" dirty="0"/>
              <a:t>:  </a:t>
            </a:r>
            <a:r>
              <a:rPr lang="en-US" sz="2000" b="1" dirty="0"/>
              <a:t>tree stress, pest populations; diseases.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25460" y="583195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pcm1</a:t>
            </a:r>
          </a:p>
        </p:txBody>
      </p:sp>
    </p:spTree>
    <p:extLst>
      <p:ext uri="{BB962C8B-B14F-4D97-AF65-F5344CB8AC3E}">
        <p14:creationId xmlns:p14="http://schemas.microsoft.com/office/powerpoint/2010/main" val="15808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447801"/>
            <a:ext cx="8534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E0000"/>
                </a:solidFill>
              </a:rPr>
              <a:t>A 20-year study </a:t>
            </a:r>
            <a:r>
              <a:rPr lang="en-US" sz="2400" dirty="0"/>
              <a:t>to test tree species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for their qualities as urban trees, and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 their potential resilience to anticipated climate change impacts, especially </a:t>
            </a:r>
          </a:p>
          <a:p>
            <a:pPr lvl="1"/>
            <a:r>
              <a:rPr lang="en-US" sz="2400" b="1" i="1" dirty="0">
                <a:solidFill>
                  <a:srgbClr val="9E0000"/>
                </a:solidFill>
              </a:rPr>
              <a:t>	seasonal drought</a:t>
            </a:r>
            <a:r>
              <a:rPr lang="en-US" sz="2400" i="1" dirty="0">
                <a:solidFill>
                  <a:srgbClr val="9E0000"/>
                </a:solidFill>
              </a:rPr>
              <a:t>,</a:t>
            </a:r>
            <a:r>
              <a:rPr lang="en-US" sz="2400" dirty="0">
                <a:solidFill>
                  <a:srgbClr val="9E0000"/>
                </a:solidFill>
              </a:rPr>
              <a:t> </a:t>
            </a:r>
          </a:p>
          <a:p>
            <a:pPr lvl="1"/>
            <a:r>
              <a:rPr lang="en-US" sz="2400" b="1" i="1" dirty="0">
                <a:solidFill>
                  <a:srgbClr val="9E0000"/>
                </a:solidFill>
              </a:rPr>
              <a:t>	higher temperatures – winter and summer-</a:t>
            </a:r>
            <a:r>
              <a:rPr lang="en-US" sz="2400" dirty="0">
                <a:solidFill>
                  <a:srgbClr val="9E0000"/>
                </a:solidFill>
              </a:rPr>
              <a:t>, and </a:t>
            </a:r>
          </a:p>
          <a:p>
            <a:pPr lvl="1"/>
            <a:r>
              <a:rPr lang="en-US" sz="2400" b="1" i="1" dirty="0">
                <a:solidFill>
                  <a:srgbClr val="9E0000"/>
                </a:solidFill>
              </a:rPr>
              <a:t>	increased pest and disease pressure</a:t>
            </a:r>
            <a:r>
              <a:rPr lang="en-US" sz="24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 a </a:t>
            </a:r>
            <a:r>
              <a:rPr lang="en-US" sz="2400" b="1" dirty="0">
                <a:solidFill>
                  <a:srgbClr val="9E0000"/>
                </a:solidFill>
              </a:rPr>
              <a:t>network of experimental planting sites and local collaborators</a:t>
            </a:r>
            <a:r>
              <a:rPr lang="en-US" sz="2400" dirty="0">
                <a:solidFill>
                  <a:srgbClr val="9E0000"/>
                </a:solidFill>
              </a:rPr>
              <a:t> </a:t>
            </a:r>
            <a:r>
              <a:rPr lang="en-US" sz="2400" dirty="0"/>
              <a:t>to evaluate the trees via repeated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E0000"/>
                </a:solidFill>
              </a:rPr>
              <a:t>Share information </a:t>
            </a:r>
            <a:r>
              <a:rPr lang="en-US" sz="2400" dirty="0"/>
              <a:t>on their performance with arborists and urban foresters throughout the region.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381000"/>
            <a:ext cx="5212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GOALS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41674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8348" y="5181601"/>
            <a:ext cx="7987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BBB59">
                    <a:lumMod val="50000"/>
                  </a:srgbClr>
                </a:solidFill>
              </a:rPr>
              <a:t>A questionnaire was completed by experts to help identify promising tree species.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9410" y="1600200"/>
            <a:ext cx="8229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Currently not abundant already and not tested extensively in Inland Valley cities.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Proven successful in regions with similar climates, or somewhat warmer.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Planting stock currently available in nurseries.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Provide ample shade, need minimal care, have few problems.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6629" name="Picture 5" descr="http://img.mynewsletterbuilder.com/userdata/dreamtreefamily/images/dream_tree_basic_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83" y="3929836"/>
            <a:ext cx="125392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1401" y="871210"/>
            <a:ext cx="5076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E0000"/>
                </a:solidFill>
              </a:rPr>
              <a:t>Criteria for tree species selection</a:t>
            </a:r>
          </a:p>
        </p:txBody>
      </p:sp>
    </p:spTree>
    <p:extLst>
      <p:ext uri="{BB962C8B-B14F-4D97-AF65-F5344CB8AC3E}">
        <p14:creationId xmlns:p14="http://schemas.microsoft.com/office/powerpoint/2010/main" val="5082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1938</Words>
  <Application>Microsoft Office PowerPoint</Application>
  <PresentationFormat>Custom</PresentationFormat>
  <Paragraphs>455</Paragraphs>
  <Slides>42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Worksheet</vt:lpstr>
      <vt:lpstr>Recommended  Trees Species Palettes for the New Climate Paradigm</vt:lpstr>
      <vt:lpstr>Drought</vt:lpstr>
      <vt:lpstr>Rainfall in Simi Valley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Trees failing in irrigation restricted landscapes</vt:lpstr>
      <vt:lpstr>Trees Thriving in irrigation restricted landscapes</vt:lpstr>
      <vt:lpstr>Problems with the MG (“Citizen Science”) survey method</vt:lpstr>
      <vt:lpstr>Surveys:  What is happening—In different areas of the southland?</vt:lpstr>
      <vt:lpstr>Visual Drought rating</vt:lpstr>
      <vt:lpstr>Landscapes</vt:lpstr>
      <vt:lpstr>Landscapes</vt:lpstr>
      <vt:lpstr>Frequency distribution of trees taxa in Ventura survey.</vt:lpstr>
      <vt:lpstr>Drought and root disease look similar</vt:lpstr>
      <vt:lpstr>Species Profile Camphor: Cinnamomum camphora</vt:lpstr>
      <vt:lpstr>Species Profile Pygmy Date Palm: Phoenix roebellini</vt:lpstr>
      <vt:lpstr>Species Profile Queen Palm: Syagrus romanozoffianum</vt:lpstr>
      <vt:lpstr>Species Profile European Birch: Betula pendula</vt:lpstr>
      <vt:lpstr>Species Profile Chinese Pistache: Pistacia chinensis</vt:lpstr>
      <vt:lpstr>Species Profile Holly Oak: Quercus ilex</vt:lpstr>
      <vt:lpstr>Species Profile:Golden Rain Tree: Koelreuteria paniculata</vt:lpstr>
      <vt:lpstr>Species Profile Crape Myrtle: Lagerstroemia indica</vt:lpstr>
      <vt:lpstr>Spurious observations</vt:lpstr>
      <vt:lpstr>Between Species/Within Species effects</vt:lpstr>
      <vt:lpstr>Heat Tolerance</vt:lpstr>
      <vt:lpstr>Resource limitations</vt:lpstr>
      <vt:lpstr>Maintenance of climate ready trees</vt:lpstr>
      <vt:lpstr>PowerPoint Presentation</vt:lpstr>
    </vt:vector>
  </TitlesOfParts>
  <Company>UC Cooperative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Recommended  Trees Species Palettes for the New Climate Paradigm</dc:title>
  <dc:creator>Jim Downer</dc:creator>
  <cp:lastModifiedBy>presenter</cp:lastModifiedBy>
  <cp:revision>29</cp:revision>
  <dcterms:created xsi:type="dcterms:W3CDTF">2016-10-10T20:37:04Z</dcterms:created>
  <dcterms:modified xsi:type="dcterms:W3CDTF">2016-10-14T22:38:42Z</dcterms:modified>
</cp:coreProperties>
</file>